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78" r:id="rId2"/>
    <p:sldId id="279" r:id="rId3"/>
    <p:sldId id="283" r:id="rId4"/>
    <p:sldId id="302" r:id="rId5"/>
    <p:sldId id="287" r:id="rId6"/>
    <p:sldId id="288" r:id="rId7"/>
    <p:sldId id="281" r:id="rId8"/>
    <p:sldId id="289" r:id="rId9"/>
    <p:sldId id="282" r:id="rId10"/>
    <p:sldId id="290" r:id="rId11"/>
    <p:sldId id="292" r:id="rId12"/>
    <p:sldId id="291" r:id="rId13"/>
    <p:sldId id="293" r:id="rId14"/>
    <p:sldId id="294" r:id="rId15"/>
    <p:sldId id="295" r:id="rId16"/>
    <p:sldId id="298" r:id="rId17"/>
    <p:sldId id="360" r:id="rId18"/>
    <p:sldId id="296" r:id="rId19"/>
    <p:sldId id="297" r:id="rId20"/>
    <p:sldId id="299" r:id="rId21"/>
    <p:sldId id="300" r:id="rId22"/>
    <p:sldId id="303" r:id="rId23"/>
    <p:sldId id="301" r:id="rId24"/>
    <p:sldId id="304" r:id="rId25"/>
    <p:sldId id="305" r:id="rId26"/>
    <p:sldId id="306" r:id="rId27"/>
    <p:sldId id="307" r:id="rId28"/>
    <p:sldId id="310" r:id="rId29"/>
    <p:sldId id="308" r:id="rId30"/>
    <p:sldId id="309" r:id="rId31"/>
    <p:sldId id="311" r:id="rId32"/>
    <p:sldId id="312" r:id="rId33"/>
    <p:sldId id="316" r:id="rId34"/>
    <p:sldId id="317" r:id="rId35"/>
    <p:sldId id="318" r:id="rId36"/>
    <p:sldId id="319" r:id="rId37"/>
    <p:sldId id="321" r:id="rId38"/>
    <p:sldId id="326" r:id="rId39"/>
    <p:sldId id="329" r:id="rId40"/>
    <p:sldId id="320" r:id="rId41"/>
    <p:sldId id="322" r:id="rId42"/>
    <p:sldId id="323" r:id="rId43"/>
    <p:sldId id="324" r:id="rId44"/>
    <p:sldId id="330" r:id="rId45"/>
    <p:sldId id="325" r:id="rId46"/>
    <p:sldId id="327" r:id="rId47"/>
    <p:sldId id="328" r:id="rId48"/>
    <p:sldId id="331" r:id="rId49"/>
    <p:sldId id="332" r:id="rId50"/>
    <p:sldId id="333" r:id="rId51"/>
    <p:sldId id="334" r:id="rId52"/>
    <p:sldId id="335" r:id="rId53"/>
    <p:sldId id="336" r:id="rId54"/>
    <p:sldId id="313" r:id="rId55"/>
    <p:sldId id="337" r:id="rId56"/>
    <p:sldId id="338" r:id="rId57"/>
    <p:sldId id="339" r:id="rId58"/>
    <p:sldId id="314" r:id="rId59"/>
    <p:sldId id="341" r:id="rId60"/>
    <p:sldId id="340" r:id="rId61"/>
    <p:sldId id="363" r:id="rId62"/>
    <p:sldId id="364" r:id="rId63"/>
    <p:sldId id="365" r:id="rId64"/>
    <p:sldId id="343" r:id="rId65"/>
    <p:sldId id="344" r:id="rId66"/>
    <p:sldId id="345" r:id="rId67"/>
    <p:sldId id="347" r:id="rId68"/>
    <p:sldId id="346" r:id="rId69"/>
    <p:sldId id="342" r:id="rId70"/>
    <p:sldId id="348" r:id="rId71"/>
    <p:sldId id="355" r:id="rId72"/>
    <p:sldId id="356" r:id="rId73"/>
    <p:sldId id="357" r:id="rId74"/>
    <p:sldId id="358" r:id="rId75"/>
    <p:sldId id="354" r:id="rId76"/>
    <p:sldId id="349" r:id="rId77"/>
    <p:sldId id="350" r:id="rId78"/>
    <p:sldId id="351" r:id="rId79"/>
    <p:sldId id="352" r:id="rId80"/>
    <p:sldId id="353" r:id="rId81"/>
    <p:sldId id="361" r:id="rId82"/>
    <p:sldId id="362" r:id="rId83"/>
    <p:sldId id="359" r:id="rId84"/>
    <p:sldId id="366" r:id="rId8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DEE00"/>
    <a:srgbClr val="8A9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39" autoAdjust="0"/>
    <p:restoredTop sz="99195" autoAdjust="0"/>
  </p:normalViewPr>
  <p:slideViewPr>
    <p:cSldViewPr>
      <p:cViewPr>
        <p:scale>
          <a:sx n="80" d="100"/>
          <a:sy n="80" d="100"/>
        </p:scale>
        <p:origin x="-1512" y="-85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715AD-C094-4722-9149-255C6CC94FD6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C7852-EE82-40D1-B2B1-E0B8FBE15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98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5486400" cy="129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Desktop\Portrait Magic Frame s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519" y="685800"/>
            <a:ext cx="4600575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 descr="D:\Desktop\Video Masterclass\533cadeaa38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919" y="3429000"/>
            <a:ext cx="5616466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Desktop\Video Masterclass\Amazing Story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119" y="1600200"/>
            <a:ext cx="6381750" cy="45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Desktop\Video Masterclass\Rough Storyboa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2286000"/>
            <a:ext cx="5148943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Desktop\Video Masterclass\Rough Storyboa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2286000"/>
            <a:ext cx="5148943" cy="3276600"/>
          </a:xfrm>
          <a:prstGeom prst="rect">
            <a:avLst/>
          </a:prstGeom>
          <a:noFill/>
        </p:spPr>
      </p:pic>
      <p:pic>
        <p:nvPicPr>
          <p:cNvPr id="7171" name="Picture 3" descr="D:\Desktop\Video Masterclass\Storyboard Stickfig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8119" y="2286000"/>
            <a:ext cx="4521200" cy="302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&amp;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Set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Above Minimal Camera Requirements: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1080p+</a:t>
            </a:r>
          </a:p>
          <a:p>
            <a:r>
              <a:rPr lang="en-US" dirty="0" smtClean="0"/>
              <a:t>Sound Input (optional, but makes things easy)</a:t>
            </a:r>
          </a:p>
          <a:p>
            <a:r>
              <a:rPr lang="en-US" dirty="0" smtClean="0"/>
              <a:t>Manual Mode</a:t>
            </a:r>
          </a:p>
          <a:p>
            <a:r>
              <a:rPr lang="en-US" dirty="0" smtClean="0"/>
              <a:t>Optical Zoom or Switchable lenses</a:t>
            </a:r>
          </a:p>
          <a:p>
            <a:pPr>
              <a:buNone/>
            </a:pPr>
            <a:r>
              <a:rPr lang="en-US" dirty="0" smtClean="0"/>
              <a:t>		(no, this doesn’t rule out phones)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D:\Desktop\Video Masterclass\Sony_Handyc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919" y="533400"/>
            <a:ext cx="4009817" cy="5935663"/>
          </a:xfrm>
          <a:prstGeom prst="rect">
            <a:avLst/>
          </a:prstGeom>
          <a:noFill/>
        </p:spPr>
      </p:pic>
      <p:pic>
        <p:nvPicPr>
          <p:cNvPr id="1026" name="Picture 2" descr="D:\Desktop\Video Masterclass\Canon_Vix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519" y="533400"/>
            <a:ext cx="3391736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Video Masterclass\t6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6519" y="1905000"/>
            <a:ext cx="9294730" cy="304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Minimal Camera Requirements: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Anything Digital</a:t>
            </a:r>
          </a:p>
          <a:p>
            <a:pPr algn="ctr">
              <a:buNone/>
            </a:pPr>
            <a:r>
              <a:rPr lang="en-US" sz="7200" dirty="0" smtClean="0"/>
              <a:t>that works.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/>
              <a:t>Above Minimal Sound Requirements: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Mic</a:t>
            </a:r>
            <a:r>
              <a:rPr lang="en-US" dirty="0" smtClean="0"/>
              <a:t> that fits your situation</a:t>
            </a:r>
          </a:p>
          <a:p>
            <a:r>
              <a:rPr lang="en-US" dirty="0" smtClean="0"/>
              <a:t>A Thing to capture sound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Why Should you Listen to Me?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050" name="Picture 2" descr="J:\Screenshot_2015-12-23-13-32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68775" y="540544"/>
            <a:ext cx="3900487" cy="693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70919" y="1143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Short Answer: Because </a:t>
            </a:r>
            <a:r>
              <a:rPr lang="en-US" sz="2800" u="sng" dirty="0" smtClean="0"/>
              <a:t>Not-So-Glorious</a:t>
            </a:r>
            <a:r>
              <a:rPr lang="en-US" sz="2800" dirty="0" smtClean="0"/>
              <a:t> Filmmaking is what I’m Good At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Video Masterclass\Cheap_omni_m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9" y="609600"/>
            <a:ext cx="8176922" cy="3206750"/>
          </a:xfrm>
          <a:prstGeom prst="rect">
            <a:avLst/>
          </a:prstGeom>
          <a:noFill/>
        </p:spPr>
      </p:pic>
      <p:pic>
        <p:nvPicPr>
          <p:cNvPr id="9220" name="Picture 4" descr="D:\Desktop\Video Masterclass\h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919" y="4038600"/>
            <a:ext cx="3799681" cy="2528515"/>
          </a:xfrm>
          <a:prstGeom prst="rect">
            <a:avLst/>
          </a:prstGeom>
          <a:noFill/>
        </p:spPr>
      </p:pic>
      <p:pic>
        <p:nvPicPr>
          <p:cNvPr id="9221" name="Picture 5" descr="D:\Desktop\Video Masterclass\H4n_pri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4319" y="4038600"/>
            <a:ext cx="2616086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esktop\Video Masterclass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919" y="838200"/>
            <a:ext cx="8763000" cy="4929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Minimal Sound Requirements: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In Camera/phone</a:t>
            </a:r>
          </a:p>
          <a:p>
            <a:pPr algn="ctr">
              <a:buNone/>
            </a:pPr>
            <a:r>
              <a:rPr lang="en-US" sz="7200" dirty="0" smtClean="0"/>
              <a:t>Sound Capture.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Above Minimal Lighting Requirements: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Gels</a:t>
            </a:r>
          </a:p>
          <a:p>
            <a:r>
              <a:rPr lang="en-US" dirty="0" smtClean="0"/>
              <a:t>3 Point Lighting Setup</a:t>
            </a:r>
          </a:p>
          <a:p>
            <a:pPr lvl="1"/>
            <a:r>
              <a:rPr lang="en-US" dirty="0" smtClean="0"/>
              <a:t>3 cheap LED </a:t>
            </a:r>
            <a:r>
              <a:rPr lang="en-US" dirty="0" err="1" smtClean="0"/>
              <a:t>worklights</a:t>
            </a:r>
            <a:r>
              <a:rPr lang="en-US" dirty="0" smtClean="0"/>
              <a:t> from Home Depot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OR Powerful lights you have laying around</a:t>
            </a:r>
          </a:p>
        </p:txBody>
      </p:sp>
      <p:pic>
        <p:nvPicPr>
          <p:cNvPr id="10242" name="Picture 2" descr="D:\Desktop\Video Masterclass\51f326ySJoL._SL500_AC_SS35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919" y="2514600"/>
            <a:ext cx="1676400" cy="1676400"/>
          </a:xfrm>
          <a:prstGeom prst="rect">
            <a:avLst/>
          </a:prstGeom>
          <a:noFill/>
        </p:spPr>
      </p:pic>
      <p:pic>
        <p:nvPicPr>
          <p:cNvPr id="10243" name="Picture 3" descr="D:\Desktop\Video Masterclass\Cheap 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919" y="4800600"/>
            <a:ext cx="2768077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Minimal Lighting Requirements: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Natural Light.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Above Minimal Set Requirements: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A room with Art, A room Divider, A Blank Wall, etc.</a:t>
            </a:r>
          </a:p>
          <a:p>
            <a:r>
              <a:rPr lang="en-US" dirty="0" smtClean="0"/>
              <a:t>A Chair?</a:t>
            </a:r>
          </a:p>
          <a:p>
            <a:r>
              <a:rPr lang="en-US" dirty="0" smtClean="0"/>
              <a:t>A Table?</a:t>
            </a:r>
          </a:p>
          <a:p>
            <a:r>
              <a:rPr lang="en-US" dirty="0" smtClean="0"/>
              <a:t>Any Props You Need</a:t>
            </a:r>
          </a:p>
          <a:p>
            <a:r>
              <a:rPr lang="en-US" dirty="0" smtClean="0"/>
              <a:t>Any People You Need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Minimal Set Requirements: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You in Any</a:t>
            </a:r>
          </a:p>
          <a:p>
            <a:pPr algn="ctr">
              <a:buNone/>
            </a:pPr>
            <a:r>
              <a:rPr lang="en-US" sz="7200" dirty="0" smtClean="0"/>
              <a:t>Large Location.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 &amp; Location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Minimal Set Requirements: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You in Any</a:t>
            </a:r>
          </a:p>
          <a:p>
            <a:pPr algn="ctr">
              <a:buNone/>
            </a:pPr>
            <a:r>
              <a:rPr lang="en-US" sz="7200" dirty="0" smtClean="0"/>
              <a:t>Large Location.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Equipment &amp; Location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Absolute Minimal Needs: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Digital Camera with Sound</a:t>
            </a:r>
          </a:p>
          <a:p>
            <a:r>
              <a:rPr lang="en-US" dirty="0" smtClean="0"/>
              <a:t>Access to your Location or Set</a:t>
            </a:r>
          </a:p>
          <a:p>
            <a:r>
              <a:rPr lang="en-US" dirty="0" smtClean="0"/>
              <a:t>Natural Light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That’s It!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Scheduling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In a Nutshell: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Tell people when to be where</a:t>
            </a:r>
          </a:p>
          <a:p>
            <a:pPr>
              <a:buNone/>
            </a:pPr>
            <a:r>
              <a:rPr lang="en-US" dirty="0" smtClean="0"/>
              <a:t>Get everything set up beforehand</a:t>
            </a:r>
          </a:p>
          <a:p>
            <a:pPr>
              <a:buNone/>
            </a:pPr>
            <a:r>
              <a:rPr lang="en-US" dirty="0" smtClean="0"/>
              <a:t>Direct everyone what to do</a:t>
            </a:r>
          </a:p>
          <a:p>
            <a:pPr>
              <a:buNone/>
            </a:pPr>
            <a:r>
              <a:rPr lang="en-US" b="1" dirty="0" smtClean="0"/>
              <a:t>Execute the Shoot</a:t>
            </a:r>
          </a:p>
          <a:p>
            <a:pPr>
              <a:buNone/>
            </a:pPr>
            <a:r>
              <a:rPr lang="en-US" dirty="0" smtClean="0"/>
              <a:t>Pack Up and Leave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(almost) Every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Idea &amp; Outline</a:t>
            </a:r>
          </a:p>
          <a:p>
            <a:pPr marL="514350" indent="-514350">
              <a:buAutoNum type="arabicPeriod"/>
            </a:pPr>
            <a:r>
              <a:rPr lang="en-US" dirty="0" smtClean="0"/>
              <a:t>Script (and storyboard?)</a:t>
            </a:r>
          </a:p>
          <a:p>
            <a:pPr marL="514350" indent="-514350">
              <a:buAutoNum type="arabicPeriod"/>
            </a:pPr>
            <a:r>
              <a:rPr lang="en-US" dirty="0" smtClean="0"/>
              <a:t>Equipment and Location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Planning and Scheduling</a:t>
            </a:r>
          </a:p>
          <a:p>
            <a:pPr marL="514350" indent="-514350">
              <a:buAutoNum type="arabicPeriod"/>
            </a:pPr>
            <a:r>
              <a:rPr lang="en-US" dirty="0" smtClean="0"/>
              <a:t>Execution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Post Production (Editing, VO, ADR, Etc.)</a:t>
            </a:r>
          </a:p>
          <a:p>
            <a:pPr marL="514350" indent="-514350">
              <a:buAutoNum type="arabicPeriod"/>
            </a:pPr>
            <a:r>
              <a:rPr lang="en-US" dirty="0" smtClean="0"/>
              <a:t>Production &amp; Distribution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Executing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Set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Camera</a:t>
            </a:r>
            <a:endParaRPr lang="en-US" dirty="0" smtClean="0"/>
          </a:p>
          <a:p>
            <a:r>
              <a:rPr lang="en-US" dirty="0" smtClean="0"/>
              <a:t>Super Secret Tips and Tricks!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Set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Set yourself as far as you can from your background, Unless your background is Awesome!!</a:t>
            </a:r>
          </a:p>
          <a:p>
            <a:endParaRPr lang="en-US" dirty="0" smtClean="0"/>
          </a:p>
          <a:p>
            <a:r>
              <a:rPr lang="en-US" dirty="0" smtClean="0"/>
              <a:t>It Doesn’t Matter what’s Out of Frame</a:t>
            </a:r>
          </a:p>
          <a:p>
            <a:pPr lvl="1"/>
            <a:r>
              <a:rPr lang="en-US" dirty="0" smtClean="0"/>
              <a:t>Think Camera Perspective</a:t>
            </a:r>
          </a:p>
          <a:p>
            <a:endParaRPr lang="en-US" dirty="0" smtClean="0"/>
          </a:p>
          <a:p>
            <a:r>
              <a:rPr lang="en-US" dirty="0" smtClean="0"/>
              <a:t>Have something Visually Interesting in the shot</a:t>
            </a:r>
          </a:p>
          <a:p>
            <a:pPr lvl="1"/>
            <a:r>
              <a:rPr lang="en-US" dirty="0" smtClean="0"/>
              <a:t>Background Movement, Art on walls, large open spaces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Lighting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Standard 3 Point Lighting Works Wonders</a:t>
            </a:r>
          </a:p>
          <a:p>
            <a:endParaRPr lang="en-US" dirty="0" smtClean="0"/>
          </a:p>
          <a:p>
            <a:r>
              <a:rPr lang="en-US" dirty="0" smtClean="0"/>
              <a:t>Bounce, Hide, or Diffuse and Gel Every Light</a:t>
            </a:r>
          </a:p>
          <a:p>
            <a:endParaRPr lang="en-US" dirty="0" smtClean="0"/>
          </a:p>
          <a:p>
            <a:r>
              <a:rPr lang="en-US" dirty="0" smtClean="0"/>
              <a:t>Use what you have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esktop\Video Masterclass\3 Point Lighting Diagr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319" y="588697"/>
            <a:ext cx="7543800" cy="543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2290" name="Picture 2" descr="D:\Desktop\Video Masterclass\Cheap 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919" y="1828800"/>
            <a:ext cx="6781800" cy="413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3314" name="Picture 2" descr="D:\Desktop\Video Masterclass\Warm_Ge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9" y="2438400"/>
            <a:ext cx="781323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4338" name="Picture 2" descr="D:\Desktop\Video Masterclass\gel-light-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319" y="1905000"/>
            <a:ext cx="47625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2290" name="Picture 2" descr="D:\Desktop\Video Masterclass\Cheap 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919" y="1828800"/>
            <a:ext cx="6781800" cy="413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9458" name="Picture 2" descr="D:\Desktop\Video Masterclass\Direct Vs Diffu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719" y="1752600"/>
            <a:ext cx="9067800" cy="462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2530" name="Picture 2" descr="D:\Desktop\Video Masterclass\Direct Vs Diffused app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519" y="1447800"/>
            <a:ext cx="6400800" cy="492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(almost) Every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Idea &amp; Outline</a:t>
            </a:r>
          </a:p>
          <a:p>
            <a:pPr marL="514350" indent="-514350">
              <a:buAutoNum type="arabicPeriod"/>
            </a:pPr>
            <a:r>
              <a:rPr lang="en-US" dirty="0" smtClean="0"/>
              <a:t>Script (and storyboard?)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Equipment</a:t>
            </a:r>
            <a:r>
              <a:rPr lang="en-US" dirty="0" smtClean="0"/>
              <a:t> and Location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Planning and Scheduling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Execution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Post Production (Editing, VO, ADR, Etc.)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Production &amp; Distribution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5362" name="Picture 2" descr="D:\Desktop\Video Masterclass\largesoft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519" y="1542520"/>
            <a:ext cx="4198144" cy="470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6386" name="Picture 2" descr="D:\Desktop\Video Masterclass\Wax 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519" y="1981199"/>
            <a:ext cx="6248400" cy="398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7410" name="Picture 2" descr="D:\Desktop\Video Masterclass\Wax paper Diffu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719" y="1600200"/>
            <a:ext cx="8522494" cy="479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18434" name="Picture 2" descr="D:\Desktop\Video Masterclass\Domenic-Barbero-T-shirt-Diffusion-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119" y="1828800"/>
            <a:ext cx="7207957" cy="405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4578" name="Picture 2" descr="D:\Desktop\Video Masterclass\Janky Ligh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519" y="1524000"/>
            <a:ext cx="8763000" cy="491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0482" name="Picture 2" descr="D:\Desktop\Video Masterclass\Cheap L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119" y="1676400"/>
            <a:ext cx="738153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1506" name="Picture 2" descr="D:\Desktop\Video Masterclass\2a7e58ebb6a4c82ed709d26ade0d0c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319" y="1676400"/>
            <a:ext cx="6400800" cy="429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3554" name="Picture 2" descr="D:\Desktop\Video Masterclass\illust_boun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1676400"/>
            <a:ext cx="5257800" cy="435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5602" name="Picture 2" descr="D:\Desktop\Video Masterclass\208034867_1280x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19" y="1219200"/>
            <a:ext cx="9381068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6626" name="Picture 2" descr="D:\Desktop\Video Masterclass\m004078768_s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19" y="1600200"/>
            <a:ext cx="4826000" cy="4826000"/>
          </a:xfrm>
          <a:prstGeom prst="rect">
            <a:avLst/>
          </a:prstGeom>
          <a:noFill/>
        </p:spPr>
      </p:pic>
      <p:pic>
        <p:nvPicPr>
          <p:cNvPr id="26627" name="Picture 3" descr="D:\Desktop\Video Masterclass\artist-tape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719" y="2667000"/>
            <a:ext cx="2244725" cy="224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Idea &amp; Outline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99319" y="2362200"/>
            <a:ext cx="40262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Start with the Most Basic Idea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Make an Outline or Timeline</a:t>
            </a:r>
          </a:p>
          <a:p>
            <a:r>
              <a:rPr lang="en-US" sz="2400" dirty="0" smtClean="0"/>
              <a:t>of the parts to include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Reorder them until it makes</a:t>
            </a:r>
          </a:p>
          <a:p>
            <a:r>
              <a:rPr lang="en-US" sz="2400" dirty="0" smtClean="0"/>
              <a:t>sense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Gel, Diffuse, and Bounce Lighting</a:t>
            </a:r>
            <a:endParaRPr lang="en-US" u="sng" dirty="0"/>
          </a:p>
        </p:txBody>
      </p:sp>
      <p:pic>
        <p:nvPicPr>
          <p:cNvPr id="27650" name="Picture 2" descr="D:\Desktop\Video Masterclass\FL2ZBAPY20EV2Z6BZB.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919" y="1600200"/>
            <a:ext cx="5174456" cy="4924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Use What You Have</a:t>
            </a:r>
            <a:endParaRPr lang="en-US" u="sng" dirty="0"/>
          </a:p>
        </p:txBody>
      </p:sp>
      <p:pic>
        <p:nvPicPr>
          <p:cNvPr id="28674" name="Picture 2" descr="D:\Desktop\Video Masterclas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719" y="2133600"/>
            <a:ext cx="3092450" cy="3092450"/>
          </a:xfrm>
          <a:prstGeom prst="rect">
            <a:avLst/>
          </a:prstGeom>
          <a:noFill/>
        </p:spPr>
      </p:pic>
      <p:pic>
        <p:nvPicPr>
          <p:cNvPr id="28675" name="Picture 3" descr="D:\Desktop\Video Masterclass\75RT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519" y="1828800"/>
            <a:ext cx="639445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Use What You Have</a:t>
            </a:r>
            <a:endParaRPr lang="en-US" u="sng" dirty="0"/>
          </a:p>
        </p:txBody>
      </p:sp>
      <p:pic>
        <p:nvPicPr>
          <p:cNvPr id="29698" name="Picture 2" descr="D:\Desktop\Video Masterclass\revenant close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319" y="1371600"/>
            <a:ext cx="9022644" cy="507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Use What You Have</a:t>
            </a:r>
            <a:endParaRPr lang="en-US" u="sng" dirty="0"/>
          </a:p>
        </p:txBody>
      </p:sp>
      <p:pic>
        <p:nvPicPr>
          <p:cNvPr id="30722" name="Picture 2" descr="D:\Desktop\Video Masterclass\Reven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9" y="1524000"/>
            <a:ext cx="8229600" cy="461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Sound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1748" name="Picture 4" descr="D:\Desktop\Video Masterclass\24e8c3c5938743220e839496907f8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919" y="1409118"/>
            <a:ext cx="5029200" cy="5238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Sound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 descr="D:\Desktop\Video Masterclass\professional-uni-ultra-directional-micro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919" y="1981200"/>
            <a:ext cx="3713956" cy="3713956"/>
          </a:xfrm>
          <a:prstGeom prst="rect">
            <a:avLst/>
          </a:prstGeom>
          <a:noFill/>
        </p:spPr>
      </p:pic>
      <p:pic>
        <p:nvPicPr>
          <p:cNvPr id="31747" name="Picture 3" descr="D:\Desktop\Video Masterclass\om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7519" y="2362200"/>
            <a:ext cx="3514064" cy="256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Sound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D:\Desktop\Video Masterclass\h4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519" y="1981200"/>
            <a:ext cx="5525302" cy="3676837"/>
          </a:xfrm>
          <a:prstGeom prst="rect">
            <a:avLst/>
          </a:prstGeom>
          <a:noFill/>
        </p:spPr>
      </p:pic>
      <p:pic>
        <p:nvPicPr>
          <p:cNvPr id="32771" name="Picture 3" descr="D:\Desktop\Video Masterclass\zoom_zh4nsp_h4nsp_handy_recorder_1116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319" y="1828800"/>
            <a:ext cx="4386263" cy="438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Sound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Basic Rules</a:t>
            </a:r>
          </a:p>
          <a:p>
            <a:r>
              <a:rPr lang="en-US" dirty="0" smtClean="0"/>
              <a:t>Get your </a:t>
            </a:r>
            <a:r>
              <a:rPr lang="en-US" dirty="0" err="1" smtClean="0"/>
              <a:t>Mic</a:t>
            </a:r>
            <a:r>
              <a:rPr lang="en-US" dirty="0" smtClean="0"/>
              <a:t> as Close as Possible</a:t>
            </a:r>
          </a:p>
          <a:p>
            <a:pPr lvl="1"/>
            <a:r>
              <a:rPr lang="en-US" dirty="0" smtClean="0"/>
              <a:t>You can hide your </a:t>
            </a:r>
            <a:r>
              <a:rPr lang="en-US" dirty="0" err="1" smtClean="0"/>
              <a:t>mic</a:t>
            </a:r>
            <a:r>
              <a:rPr lang="en-US" dirty="0" smtClean="0"/>
              <a:t> in the shot behind set</a:t>
            </a:r>
          </a:p>
          <a:p>
            <a:endParaRPr lang="en-US" dirty="0" smtClean="0"/>
          </a:p>
          <a:p>
            <a:r>
              <a:rPr lang="en-US" dirty="0" smtClean="0"/>
              <a:t>Make sure your recording levels Won’t Clip</a:t>
            </a:r>
          </a:p>
          <a:p>
            <a:endParaRPr lang="en-US" dirty="0" smtClean="0"/>
          </a:p>
          <a:p>
            <a:r>
              <a:rPr lang="en-US" dirty="0" smtClean="0"/>
              <a:t>Don’t Underestimate the Value of Good Sound!!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Camera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Know your Camera, Learn your Camera, Love your Camera</a:t>
            </a:r>
          </a:p>
          <a:p>
            <a:pPr lvl="1"/>
            <a:r>
              <a:rPr lang="en-US" dirty="0" smtClean="0"/>
              <a:t>Just having a good camera won’t give you good footage.</a:t>
            </a:r>
          </a:p>
          <a:p>
            <a:endParaRPr lang="en-US" dirty="0" smtClean="0"/>
          </a:p>
          <a:p>
            <a:r>
              <a:rPr lang="en-US" dirty="0" smtClean="0"/>
              <a:t>Follow the Rules, unless you know how to break them</a:t>
            </a:r>
          </a:p>
          <a:p>
            <a:endParaRPr lang="en-US" dirty="0" smtClean="0"/>
          </a:p>
          <a:p>
            <a:r>
              <a:rPr lang="en-US" dirty="0" smtClean="0"/>
              <a:t>Follow this order</a:t>
            </a:r>
          </a:p>
          <a:p>
            <a:pPr lvl="1"/>
            <a:r>
              <a:rPr lang="en-US" dirty="0" smtClean="0"/>
              <a:t>Set, Frame, Light, Adjust Image, Test Sound, Record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Know your Camera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D:\Desktop\Video Masterclass\533cadeaa38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119" y="1752600"/>
            <a:ext cx="9048750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Idea &amp; Outline</a:t>
            </a:r>
            <a:endParaRPr lang="en-US" u="sng" dirty="0"/>
          </a:p>
        </p:txBody>
      </p:sp>
      <p:pic>
        <p:nvPicPr>
          <p:cNvPr id="3074" name="Picture 2" descr="D:\Desktop\Video Masterclass\Short_Film_Out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1319" y="2590800"/>
            <a:ext cx="5878513" cy="3819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319" y="2362200"/>
            <a:ext cx="40262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Start with the Most Basic Idea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Make an Outline or Timeline</a:t>
            </a:r>
          </a:p>
          <a:p>
            <a:r>
              <a:rPr lang="en-US" sz="2400" dirty="0" smtClean="0"/>
              <a:t>of the parts to include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Reorder them until it makes</a:t>
            </a:r>
          </a:p>
          <a:p>
            <a:r>
              <a:rPr lang="en-US" sz="2400" dirty="0" smtClean="0"/>
              <a:t>sense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Know your Camera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5" name="Picture 3" descr="D:\Desktop\Video Masterclass\RIP-Camcorders-74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519" y="1524000"/>
            <a:ext cx="8975090" cy="485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Video Masterclass\key_panel_mob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9" y="685800"/>
            <a:ext cx="8382000" cy="5605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Video Masterclass\jp4fe9ca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486" y="152400"/>
            <a:ext cx="973219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Video Masterclass\m003728483_s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319" y="10668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Exposure Triangle</a:t>
            </a:r>
            <a:br>
              <a:rPr lang="en-US" dirty="0" smtClean="0"/>
            </a:br>
            <a:r>
              <a:rPr lang="en-US" dirty="0" smtClean="0"/>
              <a:t>You’re playing with light,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Desktop\Video Masterclass\tria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119" y="1752600"/>
            <a:ext cx="9060656" cy="442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Exposure Triangle</a:t>
            </a:r>
            <a:br>
              <a:rPr lang="en-US" dirty="0" smtClean="0"/>
            </a:br>
            <a:r>
              <a:rPr lang="en-US" dirty="0" smtClean="0"/>
              <a:t>You’re playing with light,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Desktop\Video Masterclass\tria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119" y="1752600"/>
            <a:ext cx="9060656" cy="44246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42719" y="4343400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of field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28719" y="2895600"/>
            <a:ext cx="22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Crisp Vs Blurry Images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51919" y="2971800"/>
            <a:ext cx="176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of Noise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Exposure Triangle</a:t>
            </a:r>
            <a:br>
              <a:rPr lang="en-US" dirty="0" smtClean="0"/>
            </a:br>
            <a:r>
              <a:rPr lang="en-US" dirty="0" smtClean="0"/>
              <a:t>Aperture + Depth of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Desktop\Video Masterclass\main-qimg-4b15fbf4a291bbad97af5ce57745de70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2319" y="1655196"/>
            <a:ext cx="7924800" cy="440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Exposure Triangle</a:t>
            </a:r>
            <a:br>
              <a:rPr lang="en-US" dirty="0" smtClean="0"/>
            </a:br>
            <a:r>
              <a:rPr lang="en-US" dirty="0" smtClean="0"/>
              <a:t>Shutter Speed + Crisp </a:t>
            </a:r>
            <a:r>
              <a:rPr lang="en-US" dirty="0" err="1" smtClean="0"/>
              <a:t>vs</a:t>
            </a:r>
            <a:r>
              <a:rPr lang="en-US" dirty="0" smtClean="0"/>
              <a:t> Blurry</a:t>
            </a:r>
            <a:endParaRPr lang="en-US" dirty="0"/>
          </a:p>
        </p:txBody>
      </p:sp>
      <p:pic>
        <p:nvPicPr>
          <p:cNvPr id="38914" name="Picture 2" descr="D:\Desktop\Video Masterclass\shutterspeed-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919" y="1600200"/>
            <a:ext cx="753576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Exposure Triangle</a:t>
            </a:r>
            <a:br>
              <a:rPr lang="en-US" dirty="0" smtClean="0"/>
            </a:br>
            <a:r>
              <a:rPr lang="en-US" dirty="0" smtClean="0"/>
              <a:t>ISO +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D:\Desktop\Video Masterclass\T1i_noise_100_12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9119" y="1524000"/>
            <a:ext cx="5817394" cy="479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Camera Rules</a:t>
            </a:r>
            <a:r>
              <a:rPr lang="en-US" dirty="0" smtClean="0"/>
              <a:t> (break at your own risk)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NEVER 30fps! Either 24fps or 60fps</a:t>
            </a:r>
          </a:p>
          <a:p>
            <a:r>
              <a:rPr lang="en-US" dirty="0" smtClean="0"/>
              <a:t>Shutter Speed = At least 2x your FPS (24fps = at least 1/50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Higher you FPS, The more Actual Light you NEED</a:t>
            </a:r>
          </a:p>
          <a:p>
            <a:r>
              <a:rPr lang="en-US" dirty="0" smtClean="0"/>
              <a:t>Adjust setting in this order: Aperture, Shutter, ISO</a:t>
            </a:r>
          </a:p>
          <a:p>
            <a:r>
              <a:rPr lang="en-US" dirty="0" smtClean="0"/>
              <a:t>When using High ISO, Shoot something Colorful and Bright.</a:t>
            </a:r>
          </a:p>
          <a:p>
            <a:r>
              <a:rPr lang="en-US" dirty="0" smtClean="0"/>
              <a:t>When you can’t fix something in-camera, Change your set, lighting, or framing.</a:t>
            </a:r>
          </a:p>
          <a:p>
            <a:r>
              <a:rPr lang="en-US" dirty="0" smtClean="0"/>
              <a:t>Don’t Fix It In Post! Post is where projects go to die!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Script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519" y="1676400"/>
            <a:ext cx="2958227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Official Script</a:t>
            </a:r>
            <a:endParaRPr lang="en-US" dirty="0"/>
          </a:p>
        </p:txBody>
      </p:sp>
      <p:pic>
        <p:nvPicPr>
          <p:cNvPr id="4098" name="Picture 2" descr="D:\Desktop\Video Masterclass\Script For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9" y="2590800"/>
            <a:ext cx="428625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Camera and Filming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your project Fully before you buy Anything!</a:t>
            </a:r>
          </a:p>
          <a:p>
            <a:r>
              <a:rPr lang="en-US" dirty="0" smtClean="0"/>
              <a:t>You can rent expensive equipment with 2 day shipping!!</a:t>
            </a:r>
          </a:p>
          <a:p>
            <a:r>
              <a:rPr lang="en-US" dirty="0" smtClean="0"/>
              <a:t>Shoot in a higher resolution than you plan to publish in.</a:t>
            </a:r>
          </a:p>
          <a:p>
            <a:r>
              <a:rPr lang="en-US" dirty="0" smtClean="0"/>
              <a:t>Sound Tip: Small rooms are better, but corners echo the most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Autofocus to pull focus, Then switch it to Manual.</a:t>
            </a:r>
            <a:endParaRPr lang="en-US" dirty="0" smtClean="0"/>
          </a:p>
          <a:p>
            <a:r>
              <a:rPr lang="en-US" dirty="0" smtClean="0"/>
              <a:t>Friends and favors for filming are fantastic!</a:t>
            </a:r>
          </a:p>
          <a:p>
            <a:r>
              <a:rPr lang="en-US" dirty="0" smtClean="0"/>
              <a:t>Cut Corners when </a:t>
            </a:r>
            <a:r>
              <a:rPr lang="en-US" dirty="0" smtClean="0"/>
              <a:t>appropriate.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Post Production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Edit if you Don’t Need To!</a:t>
            </a:r>
          </a:p>
          <a:p>
            <a:endParaRPr lang="en-US" dirty="0" smtClean="0"/>
          </a:p>
          <a:p>
            <a:r>
              <a:rPr lang="en-US" dirty="0" smtClean="0"/>
              <a:t>Editing is a Full Class in itself</a:t>
            </a:r>
          </a:p>
          <a:p>
            <a:endParaRPr lang="en-US" dirty="0" smtClean="0"/>
          </a:p>
          <a:p>
            <a:r>
              <a:rPr lang="en-US" dirty="0" smtClean="0"/>
              <a:t>Premiere Pro or </a:t>
            </a:r>
            <a:r>
              <a:rPr lang="en-US" dirty="0" err="1" smtClean="0"/>
              <a:t>iMovie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Take the time to learn the skills, or Hire someone to do it right!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Executing Production and Distribution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DVD or Digital Download</a:t>
            </a:r>
          </a:p>
          <a:p>
            <a:endParaRPr lang="en-US" dirty="0" smtClean="0"/>
          </a:p>
          <a:p>
            <a:r>
              <a:rPr lang="en-US" dirty="0" smtClean="0"/>
              <a:t>Back of Room Sales and Beyond!!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Free DVD Image Creator (like </a:t>
            </a:r>
            <a:r>
              <a:rPr lang="en-US" dirty="0" err="1" smtClean="0"/>
              <a:t>iSkysoft</a:t>
            </a:r>
            <a:r>
              <a:rPr lang="en-US" dirty="0" smtClean="0"/>
              <a:t> DVD Creator)</a:t>
            </a:r>
          </a:p>
          <a:p>
            <a:pPr lvl="1"/>
            <a:r>
              <a:rPr lang="en-US" dirty="0" smtClean="0"/>
              <a:t>Some customizability, easy usability, and it’s Free!!</a:t>
            </a:r>
          </a:p>
          <a:p>
            <a:endParaRPr lang="en-US" dirty="0" smtClean="0"/>
          </a:p>
          <a:p>
            <a:r>
              <a:rPr lang="en-US" dirty="0" smtClean="0"/>
              <a:t>Or… Hire it out?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DVD Production break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1"/>
            <a:ext cx="10945654" cy="30479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4.7 GB – 120 minutes – 6 color label = 100-499 @ $.50 ea ($50-$250)</a:t>
            </a:r>
          </a:p>
          <a:p>
            <a:r>
              <a:rPr lang="en-US" sz="2800" dirty="0" smtClean="0"/>
              <a:t>Cases – about $20-$25/100</a:t>
            </a:r>
          </a:p>
          <a:p>
            <a:r>
              <a:rPr lang="en-US" sz="2800" dirty="0" smtClean="0"/>
              <a:t>Inserts and cover art – Color Printing and Cutting – $.30-$1/DVD</a:t>
            </a:r>
          </a:p>
          <a:p>
            <a:r>
              <a:rPr lang="en-US" sz="2800" dirty="0" smtClean="0"/>
              <a:t>Total DVD Production on the Cheapest end – About $2-$4/DVD</a:t>
            </a:r>
          </a:p>
          <a:p>
            <a:r>
              <a:rPr lang="en-US" sz="2800" dirty="0" smtClean="0"/>
              <a:t>$200-$400 buy-in cost with 10-20x or more markup potential</a:t>
            </a:r>
          </a:p>
          <a:p>
            <a:r>
              <a:rPr lang="en-US" sz="2800" dirty="0" smtClean="0"/>
              <a:t>Cheaper option – About $120 minimum for 100 Self-Burn DVD’s</a:t>
            </a:r>
          </a:p>
          <a:p>
            <a:endParaRPr lang="en-US" sz="28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DVD Production break down?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4.7 GB – 120 minutes – 6 color label = 100-499 @ $.50 ea ($50-$250)</a:t>
            </a:r>
          </a:p>
          <a:p>
            <a:r>
              <a:rPr lang="en-US" sz="2800" dirty="0" smtClean="0"/>
              <a:t>Cases – about $20-$25/100</a:t>
            </a:r>
          </a:p>
          <a:p>
            <a:r>
              <a:rPr lang="en-US" sz="2800" dirty="0" smtClean="0"/>
              <a:t>Inserts and cover art – Color Printing and Cutting – $.30-$1/DVD</a:t>
            </a:r>
          </a:p>
          <a:p>
            <a:r>
              <a:rPr lang="en-US" sz="2800" dirty="0" smtClean="0"/>
              <a:t>Total DVD Production on the Cheapest end – About $2-$4/DVD</a:t>
            </a:r>
          </a:p>
          <a:p>
            <a:r>
              <a:rPr lang="en-US" sz="2800" dirty="0" smtClean="0"/>
              <a:t>$200-$400 buy-in cost with 10-20x or more markup potential</a:t>
            </a:r>
          </a:p>
          <a:p>
            <a:r>
              <a:rPr lang="en-US" sz="2800" dirty="0" smtClean="0"/>
              <a:t>Cheaper option – About $120 minimum for 100 Self-Burn DVD’s</a:t>
            </a:r>
          </a:p>
          <a:p>
            <a:endParaRPr lang="en-US" sz="2800" dirty="0" smtClean="0"/>
          </a:p>
          <a:p>
            <a:r>
              <a:rPr lang="en-US" sz="2800" dirty="0" smtClean="0"/>
              <a:t>CHEAPEST OPTION – Amazon S3 (Simple Storage Services)</a:t>
            </a:r>
          </a:p>
          <a:p>
            <a:pPr lvl="1"/>
            <a:r>
              <a:rPr lang="en-US" sz="2400" dirty="0" smtClean="0"/>
              <a:t>About $.12 per month to store and about $.18 each time you serve a 1.5GB Video + Print distribution with a download code</a:t>
            </a:r>
            <a:endParaRPr lang="en-US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Desktop\Video Masterclass\58493b870cd2183645a4a1fb67f3e6fd--digital-cameras-ri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2519" y="838200"/>
            <a:ext cx="4191000" cy="557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D:\Desktop\Video Masterclass\Crazy_Expensive_Trip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19" y="838200"/>
            <a:ext cx="9646056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esktop\Video Masterclass\Cheapest_Tripod_(do_not_try_this_at_home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19" y="1219200"/>
            <a:ext cx="10363200" cy="482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esktop\Video Masterclass\$20_Trip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319" y="762000"/>
            <a:ext cx="8912253" cy="551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esktop\Video Masterclass\Mid_High_Trip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919" y="838200"/>
            <a:ext cx="960278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Script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519" y="1676400"/>
            <a:ext cx="2958227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Official Script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33519" y="1676400"/>
            <a:ext cx="30344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Script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:\Desktop\Video Masterclass\Script For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19" y="2590800"/>
            <a:ext cx="4286250" cy="3295650"/>
          </a:xfrm>
          <a:prstGeom prst="rect">
            <a:avLst/>
          </a:prstGeom>
          <a:noFill/>
        </p:spPr>
      </p:pic>
      <p:pic>
        <p:nvPicPr>
          <p:cNvPr id="4099" name="Picture 3" descr="D:\Desktop\Video Masterclass\Conversational_Scrip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919" y="2590800"/>
            <a:ext cx="4943475" cy="3705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esktop\Video Masterclass\13c2c5bcd2a5d68101d6ffba8af2d41f--smash-book-lwren-sco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919" y="533400"/>
            <a:ext cx="70104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Video Masterclass\Neeta-Shankar-Photography-Gear-Best-camera-lenses-for-wedding-photography-gear-equipment-video-photo-1024x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319" y="304800"/>
            <a:ext cx="9753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Youtube.com/</a:t>
            </a:r>
            <a:r>
              <a:rPr lang="en-US" dirty="0" err="1" smtClean="0"/>
              <a:t>FilmRiot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Rent Camera Equipment - BorrowLenses.com</a:t>
            </a:r>
          </a:p>
          <a:p>
            <a:endParaRPr lang="en-US" dirty="0" smtClean="0"/>
          </a:p>
          <a:p>
            <a:r>
              <a:rPr lang="en-US" dirty="0" smtClean="0"/>
              <a:t>DVD Printing - BlankMediaPrinting.com</a:t>
            </a:r>
          </a:p>
          <a:p>
            <a:endParaRPr lang="en-US" dirty="0" smtClean="0"/>
          </a:p>
          <a:p>
            <a:r>
              <a:rPr lang="en-US" dirty="0" smtClean="0"/>
              <a:t>Me, Nick </a:t>
            </a:r>
            <a:r>
              <a:rPr lang="en-US" dirty="0" err="1" smtClean="0"/>
              <a:t>Fedoroff</a:t>
            </a:r>
            <a:r>
              <a:rPr lang="en-US" dirty="0" smtClean="0"/>
              <a:t> – </a:t>
            </a:r>
            <a:r>
              <a:rPr lang="en-US" dirty="0" err="1" smtClean="0"/>
              <a:t>Facebook</a:t>
            </a:r>
            <a:r>
              <a:rPr lang="en-US" dirty="0" smtClean="0"/>
              <a:t> - SBBP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5486400" cy="129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Desktop\Portrait Magic Frame s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519" y="685800"/>
            <a:ext cx="4600575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 descr="D:\Desktop\Video Masterclass\533cadeaa38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919" y="3429000"/>
            <a:ext cx="5616466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Video Masterclass\Teleprompter_schemat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481" y="1055295"/>
            <a:ext cx="8345838" cy="465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Desktop\Video Masterclass\storyboard_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919" y="1600200"/>
            <a:ext cx="5787231" cy="44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1165</Words>
  <Application>Microsoft Office PowerPoint</Application>
  <PresentationFormat>Custom</PresentationFormat>
  <Paragraphs>253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Slide 1</vt:lpstr>
      <vt:lpstr>Why Should you Listen to Me?</vt:lpstr>
      <vt:lpstr>The Process of (almost) Every Project</vt:lpstr>
      <vt:lpstr>The Process of (almost) Every Project</vt:lpstr>
      <vt:lpstr>Idea &amp; Outline</vt:lpstr>
      <vt:lpstr>Idea &amp; Outline</vt:lpstr>
      <vt:lpstr>Script</vt:lpstr>
      <vt:lpstr>Script</vt:lpstr>
      <vt:lpstr>Storyboard</vt:lpstr>
      <vt:lpstr>Storyboard</vt:lpstr>
      <vt:lpstr>Storyboard</vt:lpstr>
      <vt:lpstr>Storyboard</vt:lpstr>
      <vt:lpstr>Equipment &amp; Location</vt:lpstr>
      <vt:lpstr>Equipment</vt:lpstr>
      <vt:lpstr>Equipment</vt:lpstr>
      <vt:lpstr>Slide 16</vt:lpstr>
      <vt:lpstr>Slide 17</vt:lpstr>
      <vt:lpstr>Equipment</vt:lpstr>
      <vt:lpstr>Equipment</vt:lpstr>
      <vt:lpstr>Slide 20</vt:lpstr>
      <vt:lpstr>Slide 21</vt:lpstr>
      <vt:lpstr>Equipment</vt:lpstr>
      <vt:lpstr>Equipment</vt:lpstr>
      <vt:lpstr>Equipment</vt:lpstr>
      <vt:lpstr>Equipment</vt:lpstr>
      <vt:lpstr>Equipment</vt:lpstr>
      <vt:lpstr>Equipment &amp; Location</vt:lpstr>
      <vt:lpstr>Equipment &amp; Location</vt:lpstr>
      <vt:lpstr>Scheduling</vt:lpstr>
      <vt:lpstr>Executing</vt:lpstr>
      <vt:lpstr>Executing Set</vt:lpstr>
      <vt:lpstr>Executing Lighting</vt:lpstr>
      <vt:lpstr>Slide 33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Gel, Diffuse, and Bounce Lighting</vt:lpstr>
      <vt:lpstr>Use What You Have</vt:lpstr>
      <vt:lpstr>Use What You Have</vt:lpstr>
      <vt:lpstr>Use What You Have</vt:lpstr>
      <vt:lpstr>Executing Sound</vt:lpstr>
      <vt:lpstr>Executing Sound</vt:lpstr>
      <vt:lpstr>Executing Sound</vt:lpstr>
      <vt:lpstr>Executing Sound</vt:lpstr>
      <vt:lpstr>Executing Camera</vt:lpstr>
      <vt:lpstr>Know your Camera</vt:lpstr>
      <vt:lpstr>Know your Camera</vt:lpstr>
      <vt:lpstr>Slide 61</vt:lpstr>
      <vt:lpstr>Slide 62</vt:lpstr>
      <vt:lpstr>Slide 63</vt:lpstr>
      <vt:lpstr>Exposure Triangle You’re playing with light, remember?</vt:lpstr>
      <vt:lpstr>Exposure Triangle You’re playing with light, remember?</vt:lpstr>
      <vt:lpstr>Exposure Triangle Aperture + Depth of Field</vt:lpstr>
      <vt:lpstr>Exposure Triangle Shutter Speed + Crisp vs Blurry</vt:lpstr>
      <vt:lpstr>Exposure Triangle ISO + Noise</vt:lpstr>
      <vt:lpstr>Camera Rules (break at your own risk)</vt:lpstr>
      <vt:lpstr>Camera and Filming Tips</vt:lpstr>
      <vt:lpstr>Executing Post Production</vt:lpstr>
      <vt:lpstr>Executing Production and Distribution</vt:lpstr>
      <vt:lpstr>How does DVD Production break down?</vt:lpstr>
      <vt:lpstr>How does DVD Production break down?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Resources</vt:lpstr>
      <vt:lpstr>Slide 83</vt:lpstr>
      <vt:lpstr>Slide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Ale-Xander</dc:creator>
  <cp:lastModifiedBy>Windows User</cp:lastModifiedBy>
  <cp:revision>176</cp:revision>
  <dcterms:created xsi:type="dcterms:W3CDTF">2006-08-16T00:00:00Z</dcterms:created>
  <dcterms:modified xsi:type="dcterms:W3CDTF">2017-10-27T06:17:27Z</dcterms:modified>
</cp:coreProperties>
</file>